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77" r:id="rId9"/>
    <p:sldId id="262" r:id="rId10"/>
    <p:sldId id="263" r:id="rId11"/>
    <p:sldId id="264" r:id="rId12"/>
    <p:sldId id="265" r:id="rId13"/>
    <p:sldId id="278" r:id="rId14"/>
    <p:sldId id="266" r:id="rId15"/>
    <p:sldId id="267" r:id="rId16"/>
    <p:sldId id="268" r:id="rId17"/>
    <p:sldId id="269" r:id="rId18"/>
    <p:sldId id="270" r:id="rId19"/>
    <p:sldId id="279" r:id="rId20"/>
    <p:sldId id="280" r:id="rId21"/>
    <p:sldId id="271" r:id="rId22"/>
    <p:sldId id="282" r:id="rId23"/>
    <p:sldId id="272" r:id="rId24"/>
    <p:sldId id="281" r:id="rId25"/>
    <p:sldId id="283" r:id="rId26"/>
    <p:sldId id="274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333300"/>
    <a:srgbClr val="D9D35B"/>
    <a:srgbClr val="A99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6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149080"/>
            <a:ext cx="7543800" cy="21526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663300"/>
                </a:solidFill>
              </a:rPr>
              <a:t>Компоненты основных серологических реакций. Приготовление, хранение и работа с компонентами реакций.</a:t>
            </a:r>
            <a:endParaRPr lang="ru-RU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2656"/>
            <a:ext cx="82089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  АГГЛЮТИНАЦИИ</a:t>
            </a:r>
          </a:p>
          <a:p>
            <a:pPr indent="539750" algn="just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этих реакциях принимают участие </a:t>
            </a:r>
            <a:r>
              <a:rPr lang="ru-RU" sz="20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антигены в виде частиц (микробные клетки, эритроциты и другие корпускулярные антигены)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которые склеиваются антителами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и выпадают в осадок.</a:t>
            </a:r>
            <a:b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Для постановки реакции агглютинации (РА) необходимы три компонента: 1) антиген (</a:t>
            </a:r>
            <a:r>
              <a:rPr lang="ru-RU" sz="20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агглютиноген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); 2) антитело (агглютинин) и 3) электролит (изотонический раствор натрия хлорида).</a:t>
            </a:r>
          </a:p>
          <a:p>
            <a:pPr indent="539750" algn="just"/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Ориентировочная реакция агглютинации (РА)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Ориентировочная, или пластинчатая, РА ставится на предметном стекле при комнатной температуре. Для этого пастеровской пипеткой на стекло наносят раздельно каплю сыворотки в разведении 1:10 - 1:20 и контрольную каплю изотонического раствора натрия хлорида. В ту и другую бактериологической петлей вносят колонии или суточную культуру бактерий (каплю </a:t>
            </a:r>
            <a:r>
              <a:rPr lang="ru-RU" sz="20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диагностикума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 и тщательно перемешивают их. Реакции учитывают через несколько минут визуально, иногда с помощью лупы (х5). При положительной РА в капле с сывороткой отмечают появление крупных и мелких хлопьев, при отрицательной - сыворотка остается равномерно мутной.</a:t>
            </a:r>
          </a:p>
        </p:txBody>
      </p:sp>
    </p:spTree>
    <p:extLst>
      <p:ext uri="{BB962C8B-B14F-4D97-AF65-F5344CB8AC3E}">
        <p14:creationId xmlns:p14="http://schemas.microsoft.com/office/powerpoint/2010/main" val="42508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collegemicrob.narod.ru/immunology/img/r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84" y="750641"/>
            <a:ext cx="7344816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1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3083" y="980728"/>
            <a:ext cx="8392113" cy="511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Реакция непрямой (пассивной) гемагглютинации (РНГА, РПГА)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Реакция ставится: 1) для обнаружения полисахаридов, белков, экстрактов бактерий и других </a:t>
            </a:r>
            <a:r>
              <a:rPr lang="ru-RU" sz="20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высокодисперстных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веществ, риккетсий и вирусов, комплексы которых с агглютининами в обычных РА увидеть не удается, или 2) для выявления антител в сыворотках больных к этим </a:t>
            </a:r>
            <a:r>
              <a:rPr lang="ru-RU" sz="20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высокодисперстным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веществам и мельчайшим микроорганизмам.</a:t>
            </a:r>
            <a:b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Под непрямой, или пассивной, агглютинацией понимают реакцию, в которой антитела взаимодействуют с антигенами, предварительно адсорбированными на инертных частицах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(латекс, целлюлоза, </a:t>
            </a:r>
            <a:r>
              <a:rPr lang="ru-RU" sz="20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полистерол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оксид бария и др. или эритроциты барана, I(0)-группы крови человека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7240" y="1412776"/>
            <a:ext cx="7827208" cy="3657599"/>
          </a:xfrm>
        </p:spPr>
        <p:txBody>
          <a:bodyPr>
            <a:normAutofit fontScale="85000" lnSpcReduction="10000"/>
          </a:bodyPr>
          <a:lstStyle/>
          <a:p>
            <a:pPr marL="17463" indent="70167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реакции пассивной гемагглютинации (РПГА) в качестве носителя используют </a:t>
            </a: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эритроциты</a:t>
            </a:r>
            <a:r>
              <a:rPr lang="ru-RU" sz="2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Нагруженные антигеном эритроциты склеиваются в присутствии специфических антител к данному антигену и выпадают в осадок. Сенсибилизированные антигеном эритроциты используют в РПГА как </a:t>
            </a:r>
            <a:r>
              <a:rPr lang="ru-RU" sz="2400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эритроцитарный</a:t>
            </a:r>
            <a:r>
              <a:rPr lang="ru-RU" sz="2400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диагностикум</a:t>
            </a:r>
            <a:r>
              <a:rPr lang="ru-RU" sz="2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для обнаружения антител (серодиагностика). Если нагрузить эритроциты антителами (</a:t>
            </a:r>
            <a:r>
              <a:rPr lang="ru-RU" sz="2400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эритроцитарный</a:t>
            </a:r>
            <a:r>
              <a:rPr lang="ru-RU" sz="2400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антительный</a:t>
            </a:r>
            <a:r>
              <a:rPr lang="ru-RU" sz="2400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диагностикум</a:t>
            </a:r>
            <a:r>
              <a:rPr lang="ru-RU" sz="2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), то можно применять для выявления антигенов.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732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collegemicrob.narod.ru/immunology/img/rng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760639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515719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РПГА: эритроциты (1), нагруженные антигеном (3), связываются специфическими антителами (4).</a:t>
            </a:r>
            <a:endParaRPr lang="ru-RU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96944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  ПРЕЦИПИТАЦИИ</a:t>
            </a:r>
            <a:endParaRPr lang="ru-RU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Реакции 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преципитации (РП) основаны на </a:t>
            </a:r>
            <a:r>
              <a:rPr lang="ru-RU" sz="20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фенoмене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образования видимого осадка (преципитата) или общего помутнения среды после взаимодействия </a:t>
            </a:r>
            <a:r>
              <a:rPr lang="ru-RU" sz="20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растворимых либо находящихся в коллоидном дисперсном состоянии </a:t>
            </a:r>
            <a:r>
              <a:rPr lang="ru-RU" sz="2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АГ</a:t>
            </a:r>
            <a:r>
              <a:rPr lang="ru-RU" sz="20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с АТ.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РП ставят в специальных узких пробирках. В качестве реагентов используют гипериммунные </a:t>
            </a:r>
            <a:r>
              <a:rPr lang="ru-RU" sz="2000" b="1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преципитирующие</a:t>
            </a:r>
            <a:r>
              <a:rPr lang="ru-RU" sz="20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сыворотки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с высокими титрами АТ к гомологичным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АГ. 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РП позволяет быстро (в течение нескольких секунд) выявлять незначительные количества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АГ 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(можно выявить антиген в таких малых количествах, которые не обнаруживаются химическим путем). Они очень чувствительны, и их применяют для тонкого иммунохимического анализа, выявляющего отдельные компоненты в смеси антигена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collegemicrob.narod.ru/immunology/img/r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6480719" cy="41370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757737"/>
            <a:ext cx="7416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Схемы реакций преципитации в пробирке (А) и </a:t>
            </a:r>
            <a:r>
              <a:rPr lang="ru-RU" b="1" dirty="0" err="1"/>
              <a:t>агаре</a:t>
            </a:r>
            <a:r>
              <a:rPr lang="ru-RU" b="1" dirty="0"/>
              <a:t> (Б).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2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64704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</a:t>
            </a:r>
            <a:r>
              <a:rPr lang="ru-RU" sz="24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кольцепреципитации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Асколи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Постановка</a:t>
            </a: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узкую пробирку диаметром 0,5 см с неразведенной </a:t>
            </a:r>
            <a:r>
              <a:rPr lang="ru-RU" sz="20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преципитирующей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сывороткой в количестве 0,3-0,5 мл, держа ее в наклонном положении, пастеровской пипеткой медленно по стенке наслаивается такой же объем антигена. Пробирку осторожно, чтобы не смешать жидкости, ставят вертикально. При правильном наслоении </a:t>
            </a:r>
            <a:r>
              <a:rPr lang="ru-RU" sz="20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преципитиногена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на сыворотку четко обозначается граница между двумя слоями жидкости. Постановка реакции обязательно сопровождается контролями сыворотки и антигена.</a:t>
            </a:r>
            <a:b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Учет</a:t>
            </a: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Результаты реакции учитывают в зависимости от вида антигена и антител через 5-10 мин, 1-2 ч или через 20-24 ч. В случае положительной реакции в пробирке на границе между сывороткой и исследуемым экстрактом появляется преципитат в виде кольца белого цвета.</a:t>
            </a:r>
          </a:p>
        </p:txBody>
      </p:sp>
    </p:spTree>
    <p:extLst>
      <p:ext uri="{BB962C8B-B14F-4D97-AF65-F5344CB8AC3E}">
        <p14:creationId xmlns:p14="http://schemas.microsoft.com/office/powerpoint/2010/main" val="11971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0579" y="1412776"/>
            <a:ext cx="84971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 СВЯЗЫВАНИЯ  КОМПЛЕМЕНТА  (РСК)</a:t>
            </a:r>
          </a:p>
          <a:p>
            <a:pPr algn="just"/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РСК 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используют для лабораторной диагностики венерических болезней, риккетсиозов, вирусных инфекций. Реакция протекает в две фазы. 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фаза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взаимодействие антигена и антител при обязательном участии комплемента. 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выявление результатов реакции при помощи индикаторной гемолитической системы (эритроциты барана и гемолитическая сыворотка). Разрушение эритроцитов гемолитической сывороткой происходит только в случае присоединения комплемента к гемолитической системе. Если же комплемент адсорбировался ранее на комплексе антиген-антитело, то гемолиз эритроцитов не наступает</a:t>
            </a:r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0688" y="1039068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0713" algn="just">
              <a:lnSpc>
                <a:spcPct val="150000"/>
              </a:lnSpc>
            </a:pP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 исследуемой сыворотке антител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комплементарных </a:t>
            </a:r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антигенов, 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образующийся комплекс антиген-антитело связывает (адсорбирует) на себе комплемент. При добавлении гемолитической системы </a:t>
            </a:r>
            <a:r>
              <a:rPr lang="ru-RU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гемолиза не происходит</a:t>
            </a:r>
            <a:r>
              <a:rPr lang="ru-RU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гемолиза</a:t>
            </a:r>
            <a:r>
              <a:rPr lang="ru-RU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т.к. весь комплемент израсходован на специфическую связь комплекса антиген-антитело, а эритроциты остались неизменными</a:t>
            </a:r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620713" algn="just">
              <a:lnSpc>
                <a:spcPct val="150000"/>
              </a:lnSpc>
            </a:pP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1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08720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/>
            <a:r>
              <a:rPr lang="ru-RU" sz="20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 основе иммунологических методов лежат </a:t>
            </a:r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серологические реакции</a:t>
            </a:r>
            <a:r>
              <a:rPr lang="ru-RU" sz="20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, для постановки которых используют сыворотку (</a:t>
            </a:r>
            <a:r>
              <a:rPr lang="ru-RU" sz="2000" dirty="0" err="1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serum</a:t>
            </a:r>
            <a:r>
              <a:rPr lang="ru-RU" sz="20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), содержащую антитела  (основаны на взаимодействии антигенов и антител) и </a:t>
            </a:r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клеточные</a:t>
            </a:r>
            <a:r>
              <a:rPr lang="ru-RU" sz="2000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реакции</a:t>
            </a:r>
            <a:r>
              <a:rPr lang="ru-RU" sz="20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, базирующиеся на взаимодействии антигенов (аллергенов) с Т-клетками.</a:t>
            </a:r>
            <a:br>
              <a:rPr lang="ru-RU" sz="20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Процесс взаимодействия антигена и антитела в серологических реакциях протекает в две фазы</a:t>
            </a:r>
            <a:r>
              <a:rPr lang="ru-RU" sz="20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719138" algn="just"/>
            <a:r>
              <a:rPr lang="ru-RU" sz="20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0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специфическая</a:t>
            </a:r>
            <a:r>
              <a:rPr lang="ru-RU" sz="20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 - фаза взаимодействия, в которой происходит комплементарное соединение активных центров антител (</a:t>
            </a:r>
            <a:r>
              <a:rPr lang="ru-RU" sz="2000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паратопов</a:t>
            </a:r>
            <a:r>
              <a:rPr lang="ru-RU" sz="20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000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эпитопов</a:t>
            </a:r>
            <a:r>
              <a:rPr lang="ru-RU" sz="20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антигена. Обычно эта фаза длится несколько секунд или минут;</a:t>
            </a:r>
            <a:br>
              <a:rPr lang="ru-RU" sz="20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0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неспецифическая</a:t>
            </a:r>
            <a:r>
              <a:rPr lang="ru-RU" sz="20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 - фаза проявления, характеризуется внешними признаками образования иммунных комплексов. Эта фаза может развиваться от нескольких минут до нескольких часов.</a:t>
            </a:r>
            <a:br>
              <a:rPr lang="ru-RU" sz="20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Оптимальное специфическое взаимодействие антител с антигеном происходит в изотоническом растворе с рН, близким к нейтральному.</a:t>
            </a:r>
          </a:p>
        </p:txBody>
      </p:sp>
    </p:spTree>
    <p:extLst>
      <p:ext uri="{BB962C8B-B14F-4D97-AF65-F5344CB8AC3E}">
        <p14:creationId xmlns:p14="http://schemas.microsoft.com/office/powerpoint/2010/main" val="212003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2696" y="685801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0713" algn="just">
              <a:lnSpc>
                <a:spcPct val="150000"/>
              </a:lnSpc>
            </a:pP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в сыворотке антител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комплементарных антигену, специфический комплекс антиген-антитело не образуется и комплемент остается не связанным. Поэтому при добавлении гемолитической системы комплемент присоединяется к ней. Результатом реакции в данном случае будет </a:t>
            </a:r>
            <a:r>
              <a:rPr lang="ru-RU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гемолиз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эритроцитов - в пробирках образуется так называемая «лаковая» кровь</a:t>
            </a:r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620713" algn="just">
              <a:lnSpc>
                <a:spcPct val="150000"/>
              </a:lnSpc>
            </a:pP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52936"/>
            <a:ext cx="5035246" cy="377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78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collegemicrob.narod.ru/immunology/img/rs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77" y="0"/>
            <a:ext cx="6840760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510475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РСК: а - индикаторная система (эритроциты барана и антитела к ним) в присутствии комплемента определяется в виде гемолиза; б - с сывороткой больного </a:t>
            </a:r>
            <a:r>
              <a:rPr lang="ru-RU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диагностикум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образует иммунные комплексы и активирует комплемент, результат - задержка гемолиза; в - в сыворотке здорового человека антител нет, комплемент активируется индикаторной системой, результат - гемолиз. </a:t>
            </a:r>
            <a:endParaRPr lang="ru-RU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245" y="-12577"/>
            <a:ext cx="9175245" cy="688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90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С ПРИМЕНЕНИЕМ МЕЧЕННЫХ  АТ  И 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endParaRPr lang="ru-RU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9138" algn="just"/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с использованием меченных антител и антигенов составляют основу методов экспресс-диагностики инфекционных заболеваний, так как выявляют минимальное содержание </a:t>
            </a:r>
            <a:r>
              <a:rPr lang="ru-RU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АТ в исследуемых образцах. В качестве меток могут быть использованы различные ферменты, красители </a:t>
            </a:r>
            <a:r>
              <a:rPr lang="ru-RU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флюорохромы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изотопы.</a:t>
            </a:r>
          </a:p>
          <a:p>
            <a:pPr indent="719138" algn="just"/>
            <a:r>
              <a:rPr lang="ru-RU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</a:t>
            </a:r>
            <a:r>
              <a:rPr lang="ru-RU" b="1" i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иммунофлюоресценции</a:t>
            </a:r>
            <a:r>
              <a:rPr lang="ru-RU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(РИФ)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метод является экспрессным и высокочувствительным. Существуют две его разновидности.</a:t>
            </a:r>
            <a:b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 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прямом 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методе к исследуемой взвеси микробов, фиксированной на стекле, добавляют сыворотку, меченную </a:t>
            </a:r>
            <a:r>
              <a:rPr lang="ru-RU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флуорохромом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Образующийся комплекс антиген-антитело при освещении ультрафиолетовыми (сине-фиолетовыми) лучами дает </a:t>
            </a:r>
            <a:r>
              <a:rPr lang="ru-RU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ярко-зеленое свечение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7240" y="685801"/>
            <a:ext cx="7899216" cy="3657599"/>
          </a:xfrm>
        </p:spPr>
        <p:txBody>
          <a:bodyPr>
            <a:normAutofit/>
          </a:bodyPr>
          <a:lstStyle/>
          <a:p>
            <a:pPr marL="17463" indent="603250" algn="just">
              <a:buNone/>
            </a:pP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непрямом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РИФ используют обычные диагностические сыворотки против какого-либо вида микробов. Добавление этой сыворотки к испытуемой взвеси микробов вызывает образование комплекса антиген-антитело. Этот комплекс выявляется с помощью универсальной флюоресцирующей сыворотки, содержащей антитела к </a:t>
            </a:r>
            <a:r>
              <a:rPr lang="ru-RU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гаммаглобулиновой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фракции крови того вида животного, от которого была получена диагностическая сыворотка</a:t>
            </a:r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463" indent="603250" algn="just">
              <a:buNone/>
            </a:pPr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Светящийся 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выявляют при люминесцентной микроскопии.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76687"/>
            <a:ext cx="3938761" cy="26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62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36" y="6164"/>
            <a:ext cx="9152235" cy="685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02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764704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Иммуноферментный анализ (ИФА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53975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основе иммуноферментного анализа лежит известная иммунная реакция антигена и антитела. Один из этих реагентов является определяемым веществом, а другой - узнающим, обладающим известной стандартной специфичностью (избирательностью) по отношению к определяемому веществу.</a:t>
            </a:r>
            <a:b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выявления образовавшихся иммунных комплексов (антиген-антитело)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используется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фермент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которым предварительно метится узнающий компонент (антиген или антитело). Сам фермент, естественно, не виден, поэтому визуализация присутствия вещества, определяемого методом ИФА, достигается применением посредника - </a:t>
            </a: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хромогена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Это особое химическое соединение, которое хорошо растворимо в воде, и раствор которого бесцветен. Превращение бесцветного хромогена в </a:t>
            </a:r>
            <a:r>
              <a:rPr lang="ru-RU" sz="20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цветное вещество</a:t>
            </a: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хромофор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происходит под действием фермента, для которого хромоген является субстратом.</a:t>
            </a:r>
          </a:p>
        </p:txBody>
      </p:sp>
    </p:spTree>
    <p:extLst>
      <p:ext uri="{BB962C8B-B14F-4D97-AF65-F5344CB8AC3E}">
        <p14:creationId xmlns:p14="http://schemas.microsoft.com/office/powerpoint/2010/main" val="21265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collegemicrob.narod.ru/immunology/img/i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04856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8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7580" y="980728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Реакция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антиген-антител 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системе </a:t>
            </a:r>
            <a:r>
              <a:rPr lang="ru-RU" sz="20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vitro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может сопровождаться возникновением нескольких феноменов - </a:t>
            </a:r>
            <a:r>
              <a:rPr lang="ru-RU" sz="20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агглютинации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преципитации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лизиса</a:t>
            </a:r>
            <a:r>
              <a:rPr lang="ru-RU" sz="2000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Внешние проявления реакции зависят от физико-химических свойств антигена (размер частиц, физическое состояние), класса и вида антител (полные и неполные), а также условий опыта (консистенция среды, концентрация солей, рН, температура).</a:t>
            </a:r>
          </a:p>
          <a:p>
            <a:pPr indent="719138" algn="just"/>
            <a:r>
              <a:rPr lang="ru-RU" sz="20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Поливалентность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антигенов и антител обеспечивает возникновение видимых невооруженным глазом агрегатов. Это происходит в соответствии с теорией образования сетей, согласно которой к образовавшемуся комплексу антиген-антитело последовательно присоединяются другие молекулы антител и антигена. В результате формируются сетевые структуры, которые превращаются в агрегаты, выпадающие в осадок. Характер и выраженность реакции зависят от количественного соотношения антигенов и антител. Наиболее интенсивно реакции проявляются в том случае, если реагенты находятся в эквивалентном соотношении.</a:t>
            </a:r>
          </a:p>
        </p:txBody>
      </p:sp>
    </p:spTree>
    <p:extLst>
      <p:ext uri="{BB962C8B-B14F-4D97-AF65-F5344CB8AC3E}">
        <p14:creationId xmlns:p14="http://schemas.microsoft.com/office/powerpoint/2010/main" val="4979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collegemicrob.narod.ru/immunology/img/schema_ag_a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0080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4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6672" y="1706701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>
              <a:lnSpc>
                <a:spcPct val="150000"/>
              </a:lnSpc>
            </a:pP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itchFamily="18" charset="0"/>
              </a:rPr>
              <a:t>Необходимое условие образование решетки (сетей) - </a:t>
            </a:r>
            <a:r>
              <a:rPr lang="ru-RU" sz="20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наличие более трех антигенных детерминант на каждую молекулу антигена и по два активных центра на каждую молекулу антитела.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Молекулы антигена являются узлами решетки, а молекулы антител - связующими звеньями. </a:t>
            </a:r>
            <a:r>
              <a:rPr lang="ru-RU" sz="2000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Область оптимальных соотношений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зона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эквивалентности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 концентраций антигена и антител, когда в </a:t>
            </a:r>
            <a:r>
              <a:rPr lang="ru-RU" sz="20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надосадочной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жидкости после образования осадка не обнаруживаются ни свободные антигены, ни свободные антитела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719138" algn="just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6672" y="1676401"/>
            <a:ext cx="8424936" cy="4344887"/>
          </a:xfrm>
        </p:spPr>
        <p:txBody>
          <a:bodyPr>
            <a:noAutofit/>
          </a:bodyPr>
          <a:lstStyle/>
          <a:p>
            <a:pPr marL="273050" indent="70643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Агрегаты, способные выпадать в осадок, образуются при соединении антигенов с полными антителами. Неполные антитела (</a:t>
            </a:r>
            <a:r>
              <a:rPr lang="ru-RU" sz="20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моновалентные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 не вызывают образования сетевых структур и крупных агрегатов. Для выявления таких антител используют специальные методы, основанные на использовании </a:t>
            </a:r>
            <a:r>
              <a:rPr lang="ru-RU" sz="20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антиглобулинов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(см. реакцию </a:t>
            </a:r>
            <a:r>
              <a:rPr lang="ru-RU" sz="20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Кумбса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73050" indent="70643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Серологические 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реакции, благодаря высокой специфичности и чувствительности, применяют для выявления и количественного определения антигенов и антител. Количество </a:t>
            </a:r>
            <a:r>
              <a:rPr lang="ru-RU" sz="20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иммунореагентов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в реакциях выражают </a:t>
            </a: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титром 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максимальным разведением сыворотки или антигена, при котором еще наблюдается реакция.</a:t>
            </a:r>
            <a:b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6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42758" y="1082219"/>
            <a:ext cx="78272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>
              <a:lnSpc>
                <a:spcPct val="150000"/>
              </a:lnSpc>
            </a:pP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Серологические реакции в микробиологических и иммунологических лабораториях используют в двух целях:</a:t>
            </a:r>
            <a:b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для </a:t>
            </a:r>
            <a:r>
              <a:rPr lang="ru-RU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сероидентификации</a:t>
            </a: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микроорганизмов, токсинов, антигена вообще с помощью известного антитела (</a:t>
            </a:r>
            <a:r>
              <a:rPr lang="ru-RU" sz="20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иммунной диагностической сыворотки</a:t>
            </a:r>
            <a:r>
              <a:rPr lang="ru-RU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719138" algn="just">
              <a:lnSpc>
                <a:spcPct val="150000"/>
              </a:lnSpc>
            </a:pP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для </a:t>
            </a: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серодиагностики</a:t>
            </a: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определения природы антитела в сыворотке крови больного при бактериальных, вирусных, реже других инфекционных заболеваниях с помощью известного антигена (</a:t>
            </a:r>
            <a:r>
              <a:rPr lang="ru-RU" sz="2000" b="1" i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диагностикума</a:t>
            </a:r>
            <a:r>
              <a:rPr lang="ru-RU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719138" algn="just">
              <a:lnSpc>
                <a:spcPct val="150000"/>
              </a:lnSpc>
            </a:pP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0688" y="476672"/>
            <a:ext cx="8136904" cy="5760639"/>
          </a:xfrm>
        </p:spPr>
        <p:txBody>
          <a:bodyPr>
            <a:normAutofit fontScale="77500" lnSpcReduction="20000"/>
          </a:bodyPr>
          <a:lstStyle/>
          <a:p>
            <a:pPr marL="17463" indent="701675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родовой, видовой и типовой принадлежности антигена необходимы заведомо известные 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иммунные диагностические</a:t>
            </a: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сыворотки</a:t>
            </a: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Их получают путем многократного введения животным (чаще кроликам) в нарастающих дозах убитых или живых микроорганизмов, продуктов их распада, обезвреженных или </a:t>
            </a:r>
            <a:r>
              <a:rPr lang="ru-RU" sz="24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нативных</a:t>
            </a: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токсинов. После определенного цикла иммунизации животных делают массивное кровопускание или тотальное обескровливание животного. Кровь, собранную в стерильную посуду, сначала помещают в термостат при температуре 37°С на 4 - 6 ч для ускорения свертывания, затем - в ледник на сутки. Полученную прозрачную сыворотку отсасывают в стерильную посуду, добавляют консерванты, определяют титр антител, проверяют на стерильность и разливают в ампулы.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8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196752"/>
            <a:ext cx="6096000" cy="3657599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21723" y="332656"/>
            <a:ext cx="784887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>
              <a:lnSpc>
                <a:spcPct val="150000"/>
              </a:lnSpc>
            </a:pP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иммуномикробиологические</a:t>
            </a: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методы можно разделить на 3 группы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719138" algn="just">
              <a:lnSpc>
                <a:spcPct val="150000"/>
              </a:lnSpc>
            </a:pP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1) основанные на прямом взаимодействии антигена с антителом (феномены агглютинации, преципитации, гемагглютинации, иммобилизации и др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indent="719138" algn="just">
              <a:lnSpc>
                <a:spcPct val="150000"/>
              </a:lnSpc>
            </a:pP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 основанные на опосредованном взаимодействии антигена с антителом (реакции непрямой гемагглютинации, </a:t>
            </a:r>
            <a:r>
              <a:rPr lang="ru-RU" sz="20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коагглютинации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латекс-агглютинации, угольной </a:t>
            </a:r>
            <a:r>
              <a:rPr lang="ru-RU" sz="20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аггломерации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бентонит-агглютинации, связывания комплемента и др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indent="719138" algn="just">
              <a:lnSpc>
                <a:spcPct val="150000"/>
              </a:lnSpc>
            </a:pP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 с использованием меченых антител или антигенов (метод флюоресцирующих антител, иммуноферментный и </a:t>
            </a:r>
            <a:r>
              <a:rPr lang="ru-RU" sz="20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радиоиммунный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анализы и другие методы).</a:t>
            </a:r>
          </a:p>
        </p:txBody>
      </p:sp>
    </p:spTree>
    <p:extLst>
      <p:ext uri="{BB962C8B-B14F-4D97-AF65-F5344CB8AC3E}">
        <p14:creationId xmlns:p14="http://schemas.microsoft.com/office/powerpoint/2010/main" val="32350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307</TotalTime>
  <Words>252</Words>
  <Application>Microsoft Office PowerPoint</Application>
  <PresentationFormat>Экран (4:3)</PresentationFormat>
  <Paragraphs>44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Palatino Linotype</vt:lpstr>
      <vt:lpstr>Times New Roman</vt:lpstr>
      <vt:lpstr>Wingdings</vt:lpstr>
      <vt:lpstr>Базовая</vt:lpstr>
      <vt:lpstr>Компоненты основных серологических реакций. Приготовление, хранение и работа с компонентами реакций.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Компоненты основных серологических реакций. Приготовление, хранение и работа с компонентами реакций.</dc:title>
  <dc:creator>лена</dc:creator>
  <cp:lastModifiedBy>Home</cp:lastModifiedBy>
  <cp:revision>11</cp:revision>
  <dcterms:created xsi:type="dcterms:W3CDTF">2015-11-29T06:29:39Z</dcterms:created>
  <dcterms:modified xsi:type="dcterms:W3CDTF">2023-01-24T12:53:20Z</dcterms:modified>
</cp:coreProperties>
</file>